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27" r:id="rId1"/>
  </p:sldMasterIdLst>
  <p:notesMasterIdLst>
    <p:notesMasterId r:id="rId22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181B062-3B13-444B-8ACF-E1DED96250E1}">
          <p14:sldIdLst>
            <p14:sldId id="256"/>
            <p14:sldId id="258"/>
            <p14:sldId id="257"/>
            <p14:sldId id="259"/>
            <p14:sldId id="260"/>
            <p14:sldId id="261"/>
            <p14:sldId id="262"/>
            <p14:sldId id="263"/>
            <p14:sldId id="264"/>
            <p14:sldId id="265"/>
            <p14:sldId id="267"/>
            <p14:sldId id="266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77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ktha S" userId="ac0d0a6b84816147" providerId="LiveId" clId="{3C2F3C11-15BE-4D7A-93B4-6675032509BD}"/>
    <pc:docChg chg="addSection delSection">
      <pc:chgData name="Yuktha S" userId="ac0d0a6b84816147" providerId="LiveId" clId="{3C2F3C11-15BE-4D7A-93B4-6675032509BD}" dt="2025-02-08T03:46:14.593" v="1" actId="17851"/>
      <pc:docMkLst>
        <pc:docMk/>
      </pc:docMkLst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FB0A8-5BA3-4FF3-92B0-F535DF016D25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B76DD4-40D0-4DD1-BDA1-2FECE693946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6127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B76DD4-40D0-4DD1-BDA1-2FECE6939463}" type="slidenum">
              <a:rPr lang="en-IN" smtClean="0"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81746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7917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59026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2060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01253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36327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6077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06743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71908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72913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8469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3097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6386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0244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8895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495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6828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8248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E4FDFCE-6255-4538-9590-345D7D902A11}" type="datetimeFigureOut">
              <a:rPr lang="en-IN" smtClean="0"/>
              <a:t>08-02-2025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E889D-2C4D-403E-B0C1-72D51DF6DD5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53138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28" r:id="rId1"/>
    <p:sldLayoutId id="2147484129" r:id="rId2"/>
    <p:sldLayoutId id="2147484130" r:id="rId3"/>
    <p:sldLayoutId id="2147484131" r:id="rId4"/>
    <p:sldLayoutId id="2147484132" r:id="rId5"/>
    <p:sldLayoutId id="2147484133" r:id="rId6"/>
    <p:sldLayoutId id="2147484134" r:id="rId7"/>
    <p:sldLayoutId id="2147484135" r:id="rId8"/>
    <p:sldLayoutId id="2147484136" r:id="rId9"/>
    <p:sldLayoutId id="2147484137" r:id="rId10"/>
    <p:sldLayoutId id="2147484138" r:id="rId11"/>
    <p:sldLayoutId id="2147484139" r:id="rId12"/>
    <p:sldLayoutId id="2147484140" r:id="rId13"/>
    <p:sldLayoutId id="2147484141" r:id="rId14"/>
    <p:sldLayoutId id="2147484142" r:id="rId15"/>
    <p:sldLayoutId id="2147484143" r:id="rId16"/>
    <p:sldLayoutId id="214748414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D7EE6-5E82-2FB4-3DE3-55F2B4D51D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0629"/>
            <a:ext cx="9144000" cy="2022807"/>
          </a:xfrm>
        </p:spPr>
        <p:txBody>
          <a:bodyPr/>
          <a:lstStyle/>
          <a:p>
            <a:r>
              <a:rPr lang="en-IN" sz="9600" dirty="0"/>
              <a:t>WELCOME</a:t>
            </a:r>
            <a:r>
              <a:rPr lang="en-IN" dirty="0"/>
              <a:t>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FC5CDA-D75B-8ACB-C1BD-888727EE4E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83393"/>
            <a:ext cx="9144000" cy="1326383"/>
          </a:xfrm>
        </p:spPr>
        <p:txBody>
          <a:bodyPr/>
          <a:lstStyle/>
          <a:p>
            <a:r>
              <a:rPr lang="en-IN" sz="3200" b="1" dirty="0"/>
              <a:t>TOPIC</a:t>
            </a:r>
            <a:r>
              <a:rPr lang="en-IN" b="1" dirty="0"/>
              <a:t>:</a:t>
            </a:r>
          </a:p>
          <a:p>
            <a:r>
              <a:rPr lang="en-IN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GENDER RECOGNITION BY VOICE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1CCC4E-763D-2CAC-6557-697E0EE4F9B1}"/>
              </a:ext>
            </a:extLst>
          </p:cNvPr>
          <p:cNvSpPr txBox="1"/>
          <p:nvPr/>
        </p:nvSpPr>
        <p:spPr>
          <a:xfrm>
            <a:off x="9982591" y="4892209"/>
            <a:ext cx="1765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i="1" u="sng" dirty="0">
                <a:solidFill>
                  <a:srgbClr val="92D0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HYN</a:t>
            </a:r>
            <a:r>
              <a:rPr lang="en-IN" sz="2000" dirty="0">
                <a:solidFill>
                  <a:srgbClr val="92D0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2000" b="1" i="1" u="sng" dirty="0">
                <a:solidFill>
                  <a:srgbClr val="92D0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214225-B1E0-1642-A225-A07DE7E4ACDF}"/>
              </a:ext>
            </a:extLst>
          </p:cNvPr>
          <p:cNvSpPr txBox="1"/>
          <p:nvPr/>
        </p:nvSpPr>
        <p:spPr>
          <a:xfrm>
            <a:off x="9916833" y="5291686"/>
            <a:ext cx="176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2">
                    <a:lumMod val="60000"/>
                    <a:lumOff val="40000"/>
                  </a:schemeClr>
                </a:solidFill>
                <a:latin typeface="Lucida Fax" panose="02060602050505020204" pitchFamily="18" charset="0"/>
              </a:rPr>
              <a:t>NISHITHA T.S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CF5EDC-ABEB-EDD5-F277-9569F7B02433}"/>
              </a:ext>
            </a:extLst>
          </p:cNvPr>
          <p:cNvSpPr txBox="1"/>
          <p:nvPr/>
        </p:nvSpPr>
        <p:spPr>
          <a:xfrm>
            <a:off x="9916833" y="5691163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2">
                    <a:lumMod val="60000"/>
                    <a:lumOff val="40000"/>
                  </a:schemeClr>
                </a:solidFill>
                <a:latin typeface="Lucida Fax" panose="02060602050505020204" pitchFamily="18" charset="0"/>
              </a:rPr>
              <a:t>HAASINI 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EC68E5-0FC2-0104-B008-DC50834ECA44}"/>
              </a:ext>
            </a:extLst>
          </p:cNvPr>
          <p:cNvSpPr txBox="1"/>
          <p:nvPr/>
        </p:nvSpPr>
        <p:spPr>
          <a:xfrm>
            <a:off x="9916833" y="6090640"/>
            <a:ext cx="1370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2">
                    <a:lumMod val="60000"/>
                    <a:lumOff val="40000"/>
                  </a:schemeClr>
                </a:solidFill>
                <a:latin typeface="Lucida Fax" panose="02060602050505020204" pitchFamily="18" charset="0"/>
              </a:rPr>
              <a:t>YUKTHA S</a:t>
            </a:r>
          </a:p>
        </p:txBody>
      </p:sp>
    </p:spTree>
    <p:extLst>
      <p:ext uri="{BB962C8B-B14F-4D97-AF65-F5344CB8AC3E}">
        <p14:creationId xmlns:p14="http://schemas.microsoft.com/office/powerpoint/2010/main" val="2461397815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BA7BEA-0B48-4754-4371-A5F84BC55E98}"/>
              </a:ext>
            </a:extLst>
          </p:cNvPr>
          <p:cNvSpPr txBox="1"/>
          <p:nvPr/>
        </p:nvSpPr>
        <p:spPr>
          <a:xfrm>
            <a:off x="298101" y="1044918"/>
            <a:ext cx="11595797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4. Model Training &amp; Evaluation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>
                <a:latin typeface="Barlow" panose="00000500000000000000" pitchFamily="2" charset="0"/>
              </a:rPr>
              <a:t>The model is trained using </a:t>
            </a:r>
            <a:r>
              <a:rPr lang="en-IN" dirty="0" err="1">
                <a:latin typeface="Barlow" panose="00000500000000000000" pitchFamily="2" charset="0"/>
              </a:rPr>
              <a:t>labeled</a:t>
            </a:r>
            <a:r>
              <a:rPr lang="en-IN" dirty="0">
                <a:latin typeface="Barlow" panose="00000500000000000000" pitchFamily="2" charset="0"/>
              </a:rPr>
              <a:t> voice samples.</a:t>
            </a:r>
          </a:p>
          <a:p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Metrics for 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Recall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F1-scoreConfusion Matrix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Testing is done on unseen data to ensure generalization.</a:t>
            </a:r>
          </a:p>
        </p:txBody>
      </p:sp>
    </p:spTree>
    <p:extLst>
      <p:ext uri="{BB962C8B-B14F-4D97-AF65-F5344CB8AC3E}">
        <p14:creationId xmlns:p14="http://schemas.microsoft.com/office/powerpoint/2010/main" val="2973892964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8F840-07A9-1805-8520-32F973E4F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1056FD-BDA5-1977-7193-D06704D3E057}"/>
              </a:ext>
            </a:extLst>
          </p:cNvPr>
          <p:cNvSpPr txBox="1"/>
          <p:nvPr/>
        </p:nvSpPr>
        <p:spPr>
          <a:xfrm>
            <a:off x="931984" y="749161"/>
            <a:ext cx="71619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5. Real-time Prediction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Incoming audio is pre processed and features are extracted.</a:t>
            </a:r>
          </a:p>
          <a:p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The trained model classifies the voice into gender categories.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B3B66F-F54D-0F66-343D-C0A41C432CC1}"/>
              </a:ext>
            </a:extLst>
          </p:cNvPr>
          <p:cNvSpPr txBox="1"/>
          <p:nvPr/>
        </p:nvSpPr>
        <p:spPr>
          <a:xfrm>
            <a:off x="931984" y="2945067"/>
            <a:ext cx="6094324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6. Challenges &amp; Ethical Considerations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Many voices do not strictly fit into "male" or "female" categories.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Uneven representation can lead to biased predictions.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Voice recordings contain personal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Gender expression varies across languages and cultures.</a:t>
            </a:r>
          </a:p>
        </p:txBody>
      </p:sp>
    </p:spTree>
    <p:extLst>
      <p:ext uri="{BB962C8B-B14F-4D97-AF65-F5344CB8AC3E}">
        <p14:creationId xmlns:p14="http://schemas.microsoft.com/office/powerpoint/2010/main" val="1636970477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1722E2-D80D-AED5-D4F5-979CEAAC3192}"/>
              </a:ext>
            </a:extLst>
          </p:cNvPr>
          <p:cNvSpPr txBox="1"/>
          <p:nvPr/>
        </p:nvSpPr>
        <p:spPr>
          <a:xfrm>
            <a:off x="3652642" y="552660"/>
            <a:ext cx="44646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latin typeface="Lucida Bright" panose="02040602050505020304" pitchFamily="18" charset="0"/>
              </a:rPr>
              <a:t>DATASET USED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647BC7-F1B1-EDB1-1742-8914EB0E80E8}"/>
              </a:ext>
            </a:extLst>
          </p:cNvPr>
          <p:cNvSpPr txBox="1"/>
          <p:nvPr/>
        </p:nvSpPr>
        <p:spPr>
          <a:xfrm>
            <a:off x="1630344" y="2816944"/>
            <a:ext cx="90510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u="sng" dirty="0">
                <a:latin typeface="Barlow" panose="00000500000000000000" pitchFamily="2" charset="0"/>
              </a:rPr>
              <a:t>https://www.kaggle.com/datasets/primaryobjects/voicegender</a:t>
            </a:r>
          </a:p>
        </p:txBody>
      </p:sp>
    </p:spTree>
    <p:extLst>
      <p:ext uri="{BB962C8B-B14F-4D97-AF65-F5344CB8AC3E}">
        <p14:creationId xmlns:p14="http://schemas.microsoft.com/office/powerpoint/2010/main" val="164684321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5762EB-16DE-9460-991F-0D6D5B61E013}"/>
              </a:ext>
            </a:extLst>
          </p:cNvPr>
          <p:cNvSpPr txBox="1"/>
          <p:nvPr/>
        </p:nvSpPr>
        <p:spPr>
          <a:xfrm>
            <a:off x="3048837" y="176245"/>
            <a:ext cx="755217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latin typeface="Lucida Bright" panose="02040602050505020304" pitchFamily="18" charset="0"/>
              </a:rPr>
              <a:t>The System </a:t>
            </a:r>
            <a:r>
              <a:rPr lang="en-IN" sz="4000" dirty="0">
                <a:latin typeface="Lucida Bright" panose="02040602050505020304" pitchFamily="18" charset="0"/>
              </a:rPr>
              <a:t>Requirements</a:t>
            </a:r>
            <a:r>
              <a:rPr lang="en-IN" sz="3600" dirty="0">
                <a:latin typeface="Lucida Bright" panose="02040602050505020304" pitchFamily="18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F89E4B-2484-ACCF-13C6-FF785E7353B7}"/>
              </a:ext>
            </a:extLst>
          </p:cNvPr>
          <p:cNvSpPr txBox="1"/>
          <p:nvPr/>
        </p:nvSpPr>
        <p:spPr>
          <a:xfrm>
            <a:off x="730599" y="1230143"/>
            <a:ext cx="6094324" cy="495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Hardware Requirements:</a:t>
            </a:r>
          </a:p>
          <a:p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Processor: </a:t>
            </a:r>
          </a:p>
          <a:p>
            <a:r>
              <a:rPr lang="en-IN" dirty="0">
                <a:latin typeface="Barlow" panose="00000500000000000000" pitchFamily="2" charset="0"/>
              </a:rPr>
              <a:t>A modern multi-core CPU (e.g., Intel i5/i7 or equivalent).</a:t>
            </a:r>
          </a:p>
          <a:p>
            <a:endParaRPr lang="en-IN" dirty="0"/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RAM:</a:t>
            </a:r>
          </a:p>
          <a:p>
            <a:r>
              <a:rPr lang="en-IN" dirty="0">
                <a:latin typeface="Barlow" panose="00000500000000000000" pitchFamily="2" charset="0"/>
              </a:rPr>
              <a:t>At least 8GB of RAM (16GB or more is recommended for better performance).</a:t>
            </a:r>
          </a:p>
          <a:p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Storage: </a:t>
            </a:r>
          </a:p>
          <a:p>
            <a:r>
              <a:rPr lang="en-IN" dirty="0">
                <a:latin typeface="Barlow" panose="00000500000000000000" pitchFamily="2" charset="0"/>
              </a:rPr>
              <a:t>Sufficient storage space (SSD preferred) for datasets and model files.</a:t>
            </a:r>
          </a:p>
          <a:p>
            <a:endParaRPr lang="en-IN" dirty="0">
              <a:latin typeface="Barlow" panose="00000500000000000000" pitchFamily="2" charset="0"/>
            </a:endParaRPr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Microphone: </a:t>
            </a:r>
          </a:p>
          <a:p>
            <a:r>
              <a:rPr lang="en-IN" dirty="0">
                <a:latin typeface="Barlow" panose="00000500000000000000" pitchFamily="2" charset="0"/>
              </a:rPr>
              <a:t>A good quality microphone for recording voice samples.</a:t>
            </a:r>
          </a:p>
        </p:txBody>
      </p:sp>
    </p:spTree>
    <p:extLst>
      <p:ext uri="{BB962C8B-B14F-4D97-AF65-F5344CB8AC3E}">
        <p14:creationId xmlns:p14="http://schemas.microsoft.com/office/powerpoint/2010/main" val="2584287765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DAE2B9-96B9-92DC-F6FE-A6CE35D28395}"/>
              </a:ext>
            </a:extLst>
          </p:cNvPr>
          <p:cNvSpPr txBox="1"/>
          <p:nvPr/>
        </p:nvSpPr>
        <p:spPr>
          <a:xfrm>
            <a:off x="321548" y="120402"/>
            <a:ext cx="10480430" cy="5786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Software Requirements:</a:t>
            </a:r>
          </a:p>
          <a:p>
            <a:endParaRPr lang="en-IN" dirty="0"/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Operating System: </a:t>
            </a:r>
          </a:p>
          <a:p>
            <a:r>
              <a:rPr lang="en-IN" dirty="0">
                <a:latin typeface="Barlow" panose="00000500000000000000" pitchFamily="2" charset="0"/>
              </a:rPr>
              <a:t>Windows, macOS, or Linux. Programming Languages:</a:t>
            </a:r>
          </a:p>
          <a:p>
            <a:r>
              <a:rPr lang="en-IN" dirty="0">
                <a:latin typeface="Barlow" panose="00000500000000000000" pitchFamily="2" charset="0"/>
              </a:rPr>
              <a:t>Python is commonly used for developing AI models.</a:t>
            </a:r>
          </a:p>
          <a:p>
            <a:r>
              <a:rPr lang="en-IN" dirty="0">
                <a:latin typeface="Barlow" panose="00000500000000000000" pitchFamily="2" charset="0"/>
              </a:rPr>
              <a:t>Libraries and Frameworks</a:t>
            </a:r>
          </a:p>
          <a:p>
            <a:endParaRPr lang="en-IN" dirty="0"/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Python Libraries: </a:t>
            </a:r>
          </a:p>
          <a:p>
            <a:r>
              <a:rPr lang="en-IN" dirty="0" err="1">
                <a:latin typeface="Barlow" panose="00000500000000000000" pitchFamily="2" charset="0"/>
              </a:rPr>
              <a:t>numpy</a:t>
            </a:r>
            <a:r>
              <a:rPr lang="en-IN" dirty="0">
                <a:latin typeface="Barlow" panose="00000500000000000000" pitchFamily="2" charset="0"/>
              </a:rPr>
              <a:t>, </a:t>
            </a:r>
            <a:r>
              <a:rPr lang="en-IN" dirty="0" err="1">
                <a:latin typeface="Barlow" panose="00000500000000000000" pitchFamily="2" charset="0"/>
              </a:rPr>
              <a:t>scipy</a:t>
            </a:r>
            <a:r>
              <a:rPr lang="en-IN" dirty="0">
                <a:latin typeface="Barlow" panose="00000500000000000000" pitchFamily="2" charset="0"/>
              </a:rPr>
              <a:t>, scikit-learn, </a:t>
            </a:r>
            <a:r>
              <a:rPr lang="en-IN" dirty="0" err="1">
                <a:latin typeface="Barlow" panose="00000500000000000000" pitchFamily="2" charset="0"/>
              </a:rPr>
              <a:t>tensorflow</a:t>
            </a:r>
            <a:r>
              <a:rPr lang="en-IN" dirty="0">
                <a:latin typeface="Barlow" panose="00000500000000000000" pitchFamily="2" charset="0"/>
              </a:rPr>
              <a:t>, </a:t>
            </a:r>
            <a:r>
              <a:rPr lang="en-IN" dirty="0" err="1">
                <a:latin typeface="Barlow" panose="00000500000000000000" pitchFamily="2" charset="0"/>
              </a:rPr>
              <a:t>keras</a:t>
            </a:r>
            <a:r>
              <a:rPr lang="en-IN" dirty="0">
                <a:latin typeface="Barlow" panose="00000500000000000000" pitchFamily="2" charset="0"/>
              </a:rPr>
              <a:t>, </a:t>
            </a:r>
            <a:r>
              <a:rPr lang="en-IN" dirty="0" err="1">
                <a:latin typeface="Barlow" panose="00000500000000000000" pitchFamily="2" charset="0"/>
              </a:rPr>
              <a:t>librosa</a:t>
            </a:r>
            <a:r>
              <a:rPr lang="en-IN" dirty="0">
                <a:latin typeface="Barlow" panose="00000500000000000000" pitchFamily="2" charset="0"/>
              </a:rPr>
              <a:t>.</a:t>
            </a:r>
          </a:p>
          <a:p>
            <a:endParaRPr lang="en-IN" dirty="0">
              <a:latin typeface="Barlow" panose="00000500000000000000" pitchFamily="2" charset="0"/>
            </a:endParaRPr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Deep Learning Frameworks: </a:t>
            </a:r>
          </a:p>
          <a:p>
            <a:r>
              <a:rPr lang="en-IN" dirty="0">
                <a:latin typeface="Barlow" panose="00000500000000000000" pitchFamily="2" charset="0"/>
              </a:rPr>
              <a:t>TensorFlow, </a:t>
            </a:r>
            <a:r>
              <a:rPr lang="en-IN" dirty="0" err="1">
                <a:latin typeface="Barlow" panose="00000500000000000000" pitchFamily="2" charset="0"/>
              </a:rPr>
              <a:t>PyTorch</a:t>
            </a:r>
            <a:r>
              <a:rPr lang="en-IN" dirty="0">
                <a:latin typeface="Barlow" panose="00000500000000000000" pitchFamily="2" charset="0"/>
              </a:rPr>
              <a:t>.</a:t>
            </a:r>
          </a:p>
          <a:p>
            <a:endParaRPr lang="en-IN" sz="2400" dirty="0">
              <a:latin typeface="Barlow" panose="00000500000000000000" pitchFamily="2" charset="0"/>
              <a:ea typeface="Cambria" panose="02040503050406030204" pitchFamily="18" charset="0"/>
            </a:endParaRPr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Audio Processing Libraries:</a:t>
            </a:r>
          </a:p>
          <a:p>
            <a:r>
              <a:rPr lang="en-IN" dirty="0" err="1"/>
              <a:t>l</a:t>
            </a:r>
            <a:r>
              <a:rPr lang="en-IN" dirty="0" err="1">
                <a:latin typeface="Barlow" panose="00000500000000000000" pitchFamily="2" charset="0"/>
              </a:rPr>
              <a:t>ibrosa</a:t>
            </a:r>
            <a:r>
              <a:rPr lang="en-IN" dirty="0">
                <a:latin typeface="Barlow" panose="00000500000000000000" pitchFamily="2" charset="0"/>
              </a:rPr>
              <a:t>, </a:t>
            </a:r>
            <a:r>
              <a:rPr lang="en-IN" dirty="0" err="1">
                <a:latin typeface="Barlow" panose="00000500000000000000" pitchFamily="2" charset="0"/>
              </a:rPr>
              <a:t>python_speech_features</a:t>
            </a:r>
            <a:r>
              <a:rPr lang="en-IN" dirty="0">
                <a:latin typeface="Barlow" panose="00000500000000000000" pitchFamily="2" charset="0"/>
              </a:rPr>
              <a:t>.</a:t>
            </a:r>
          </a:p>
          <a:p>
            <a:endParaRPr lang="en-IN" dirty="0"/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IDE: </a:t>
            </a:r>
          </a:p>
          <a:p>
            <a:r>
              <a:rPr lang="en-IN" dirty="0">
                <a:latin typeface="Barlow" panose="00000500000000000000" pitchFamily="2" charset="0"/>
              </a:rPr>
              <a:t>Integrated Development Environment like </a:t>
            </a:r>
            <a:r>
              <a:rPr lang="en-IN" dirty="0" err="1">
                <a:latin typeface="Barlow" panose="00000500000000000000" pitchFamily="2" charset="0"/>
              </a:rPr>
              <a:t>Jupyter</a:t>
            </a:r>
            <a:r>
              <a:rPr lang="en-IN" dirty="0">
                <a:latin typeface="Barlow" panose="00000500000000000000" pitchFamily="2" charset="0"/>
              </a:rPr>
              <a:t> Notebook, PyCharm, or </a:t>
            </a:r>
            <a:r>
              <a:rPr lang="en-IN" dirty="0" err="1">
                <a:latin typeface="Barlow" panose="00000500000000000000" pitchFamily="2" charset="0"/>
              </a:rPr>
              <a:t>VSCode</a:t>
            </a:r>
            <a:r>
              <a:rPr lang="en-IN" dirty="0">
                <a:latin typeface="Barlow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0530625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629379-3791-2488-7B13-29DC8CFDB0CB}"/>
              </a:ext>
            </a:extLst>
          </p:cNvPr>
          <p:cNvSpPr txBox="1"/>
          <p:nvPr/>
        </p:nvSpPr>
        <p:spPr>
          <a:xfrm>
            <a:off x="391886" y="1242369"/>
            <a:ext cx="11113477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Dataset Requirements:</a:t>
            </a:r>
          </a:p>
          <a:p>
            <a:endParaRPr lang="en-IN" dirty="0"/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Voice Samples:</a:t>
            </a:r>
          </a:p>
          <a:p>
            <a:r>
              <a:rPr lang="en-IN" dirty="0"/>
              <a:t>A diverse dataset of voice samples from male and female speakers.</a:t>
            </a:r>
          </a:p>
          <a:p>
            <a:endParaRPr lang="en-IN" dirty="0"/>
          </a:p>
          <a:p>
            <a:r>
              <a:rPr lang="en-IN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Labeled</a:t>
            </a: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 Data:</a:t>
            </a:r>
          </a:p>
          <a:p>
            <a:r>
              <a:rPr lang="en-IN" dirty="0"/>
              <a:t>Each voice sample should be </a:t>
            </a:r>
            <a:r>
              <a:rPr lang="en-IN" dirty="0" err="1"/>
              <a:t>labeled</a:t>
            </a:r>
            <a:r>
              <a:rPr lang="en-IN" dirty="0"/>
              <a:t> with the speaker's gender.</a:t>
            </a:r>
          </a:p>
          <a:p>
            <a:endParaRPr lang="en-IN" dirty="0"/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Additional </a:t>
            </a:r>
            <a:r>
              <a:rPr lang="en-IN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ToolsVersion</a:t>
            </a: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 Control:</a:t>
            </a:r>
          </a:p>
          <a:p>
            <a:r>
              <a:rPr lang="en-IN" dirty="0"/>
              <a:t> Git for tracking changes and collaboration.</a:t>
            </a:r>
          </a:p>
          <a:p>
            <a:endParaRPr lang="en-IN" dirty="0"/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Collaboration Tools:</a:t>
            </a:r>
          </a:p>
          <a:p>
            <a:r>
              <a:rPr lang="en-IN" dirty="0"/>
              <a:t>Platforms like GitHub for sharing code and collaborating with others.</a:t>
            </a:r>
          </a:p>
        </p:txBody>
      </p:sp>
    </p:spTree>
    <p:extLst>
      <p:ext uri="{BB962C8B-B14F-4D97-AF65-F5344CB8AC3E}">
        <p14:creationId xmlns:p14="http://schemas.microsoft.com/office/powerpoint/2010/main" val="727350167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6ECE88-DC1F-5870-E887-F5BBCEED19BB}"/>
              </a:ext>
            </a:extLst>
          </p:cNvPr>
          <p:cNvSpPr txBox="1"/>
          <p:nvPr/>
        </p:nvSpPr>
        <p:spPr>
          <a:xfrm>
            <a:off x="130629" y="631602"/>
            <a:ext cx="11666136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Logistic Regression</a:t>
            </a:r>
          </a:p>
          <a:p>
            <a:r>
              <a:rPr lang="en-IN" dirty="0">
                <a:latin typeface="Barlow" panose="00000500000000000000" pitchFamily="2" charset="0"/>
              </a:rPr>
              <a:t>A simple yet effective algorithm for binary classification tasks like gender recognition. It works well with features extracted from voice samples, such as MFCCs.</a:t>
            </a:r>
          </a:p>
          <a:p>
            <a:endParaRPr lang="en-IN" dirty="0">
              <a:latin typeface="Barlow" panose="00000500000000000000" pitchFamily="2" charset="0"/>
            </a:endParaRPr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2. Random Forest</a:t>
            </a:r>
          </a:p>
          <a:p>
            <a:r>
              <a:rPr lang="en-IN" dirty="0">
                <a:latin typeface="Barlow" panose="00000500000000000000" pitchFamily="2" charset="0"/>
              </a:rPr>
              <a:t>An ensemble method that combines multiple decision trees to improve accuracy and robustness. It works well with complex datasets and can handle various features from voice samples.</a:t>
            </a:r>
          </a:p>
          <a:p>
            <a:endParaRPr lang="en-IN" dirty="0">
              <a:latin typeface="Barlow" panose="00000500000000000000" pitchFamily="2" charset="0"/>
            </a:endParaRPr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3. Support Vector Machines (SVM)</a:t>
            </a:r>
          </a:p>
          <a:p>
            <a:r>
              <a:rPr lang="en-IN" dirty="0">
                <a:latin typeface="Barlow" panose="00000500000000000000" pitchFamily="2" charset="0"/>
              </a:rPr>
              <a:t>An algorithm that finds the optimal hyperplane to separate different classes. It is effective for classification tasks, especially with high-dimensional feature spaces.</a:t>
            </a:r>
          </a:p>
          <a:p>
            <a:endParaRPr lang="en-IN" dirty="0">
              <a:latin typeface="Barlow" panose="00000500000000000000" pitchFamily="2" charset="0"/>
            </a:endParaRPr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4. K-Nearest </a:t>
            </a:r>
            <a:r>
              <a:rPr lang="en-IN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Neighbors</a:t>
            </a: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 (KNN)</a:t>
            </a:r>
          </a:p>
          <a:p>
            <a:r>
              <a:rPr lang="en-IN" dirty="0">
                <a:latin typeface="Barlow" panose="00000500000000000000" pitchFamily="2" charset="0"/>
              </a:rPr>
              <a:t>A simple algorithm that classifies samples based on the majority class of the nearest </a:t>
            </a:r>
            <a:r>
              <a:rPr lang="en-IN" dirty="0" err="1">
                <a:latin typeface="Barlow" panose="00000500000000000000" pitchFamily="2" charset="0"/>
              </a:rPr>
              <a:t>neighbors</a:t>
            </a:r>
            <a:r>
              <a:rPr lang="en-IN" dirty="0">
                <a:latin typeface="Barlow" panose="00000500000000000000" pitchFamily="2" charset="0"/>
              </a:rPr>
              <a:t>. It can be useful for gender recognition when the feature space is well-defined.</a:t>
            </a:r>
          </a:p>
          <a:p>
            <a:endParaRPr lang="en-IN" dirty="0">
              <a:latin typeface="Barlow" panose="00000500000000000000" pitchFamily="2" charset="0"/>
            </a:endParaRPr>
          </a:p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5. Deep Neural Networks (DNNs)</a:t>
            </a:r>
          </a:p>
          <a:p>
            <a:r>
              <a:rPr lang="en-IN" dirty="0">
                <a:latin typeface="Barlow" panose="00000500000000000000" pitchFamily="2" charset="0"/>
              </a:rPr>
              <a:t>Advanced models that can learn intricate patterns in the data. Convolutional Neural Networks (CNNs) and Recurrent Neural Networks (RNNs) are commonly used for voice recognition tasks.</a:t>
            </a:r>
          </a:p>
        </p:txBody>
      </p:sp>
    </p:spTree>
    <p:extLst>
      <p:ext uri="{BB962C8B-B14F-4D97-AF65-F5344CB8AC3E}">
        <p14:creationId xmlns:p14="http://schemas.microsoft.com/office/powerpoint/2010/main" val="1326055786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2A1C42-5F1E-2E14-C4C9-87C42F9E7ABC}"/>
              </a:ext>
            </a:extLst>
          </p:cNvPr>
          <p:cNvSpPr txBox="1"/>
          <p:nvPr/>
        </p:nvSpPr>
        <p:spPr>
          <a:xfrm>
            <a:off x="582805" y="2497574"/>
            <a:ext cx="1064120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2800" dirty="0">
              <a:latin typeface="Barlow" panose="00000500000000000000" pitchFamily="2" charset="0"/>
            </a:endParaRPr>
          </a:p>
          <a:p>
            <a:r>
              <a:rPr lang="en-IN" sz="2800" dirty="0">
                <a:latin typeface="Barlow" panose="00000500000000000000" pitchFamily="2" charset="0"/>
              </a:rPr>
              <a:t>1.Basic Implementation-Gives 80-85% accuracy</a:t>
            </a:r>
          </a:p>
          <a:p>
            <a:endParaRPr lang="en-IN" sz="2800" dirty="0">
              <a:latin typeface="Barlow" panose="00000500000000000000" pitchFamily="2" charset="0"/>
            </a:endParaRPr>
          </a:p>
          <a:p>
            <a:endParaRPr lang="en-IN" sz="2800" dirty="0">
              <a:latin typeface="Barlow" panose="00000500000000000000" pitchFamily="2" charset="0"/>
            </a:endParaRPr>
          </a:p>
          <a:p>
            <a:r>
              <a:rPr lang="en-IN" sz="2800" dirty="0">
                <a:latin typeface="Barlow" panose="00000500000000000000" pitchFamily="2" charset="0"/>
              </a:rPr>
              <a:t>2.Advanced Implementation-Improves the accuracy to 90-95%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D57583-8695-962C-A49D-F6AB713CC152}"/>
              </a:ext>
            </a:extLst>
          </p:cNvPr>
          <p:cNvSpPr txBox="1"/>
          <p:nvPr/>
        </p:nvSpPr>
        <p:spPr>
          <a:xfrm>
            <a:off x="4145553" y="894303"/>
            <a:ext cx="35157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dirty="0">
                <a:latin typeface="Lucida Bright" panose="02040602050505020304" pitchFamily="18" charset="0"/>
              </a:rPr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2751623014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C830F59-3503-024F-3D7C-FA9F8717F4AD}"/>
              </a:ext>
            </a:extLst>
          </p:cNvPr>
          <p:cNvSpPr txBox="1"/>
          <p:nvPr/>
        </p:nvSpPr>
        <p:spPr>
          <a:xfrm>
            <a:off x="582806" y="1376513"/>
            <a:ext cx="8772210" cy="437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4400" b="1" dirty="0">
              <a:latin typeface="Lucida Bright" panose="02040602050505020304" pitchFamily="18" charset="0"/>
            </a:endParaRPr>
          </a:p>
          <a:p>
            <a:endParaRPr lang="en-IN" dirty="0"/>
          </a:p>
          <a:p>
            <a:pPr marL="342900" indent="-342900">
              <a:buAutoNum type="arabicPeriod"/>
            </a:pPr>
            <a:r>
              <a:rPr lang="en-IN" sz="2400" dirty="0">
                <a:latin typeface="Barlow" panose="00000500000000000000" pitchFamily="2" charset="0"/>
              </a:rPr>
              <a:t>Improved Accuracy and Robustness</a:t>
            </a:r>
          </a:p>
          <a:p>
            <a:pPr marL="342900" indent="-342900">
              <a:buAutoNum type="arabicPeriod"/>
            </a:pPr>
            <a:endParaRPr lang="en-IN" sz="2400" dirty="0">
              <a:latin typeface="Barlow" panose="00000500000000000000" pitchFamily="2" charset="0"/>
            </a:endParaRPr>
          </a:p>
          <a:p>
            <a:r>
              <a:rPr lang="en-IN" sz="2400" dirty="0">
                <a:latin typeface="Barlow" panose="00000500000000000000" pitchFamily="2" charset="0"/>
              </a:rPr>
              <a:t>2. Diverse and Inclusive Datasets</a:t>
            </a:r>
          </a:p>
          <a:p>
            <a:endParaRPr lang="en-IN" sz="2400" dirty="0">
              <a:latin typeface="Barlow" panose="00000500000000000000" pitchFamily="2" charset="0"/>
            </a:endParaRPr>
          </a:p>
          <a:p>
            <a:r>
              <a:rPr lang="en-IN" sz="2400" dirty="0">
                <a:latin typeface="Barlow" panose="00000500000000000000" pitchFamily="2" charset="0"/>
              </a:rPr>
              <a:t>3. Multilingual and Multicultural Models</a:t>
            </a:r>
          </a:p>
          <a:p>
            <a:endParaRPr lang="en-IN" sz="2400" dirty="0">
              <a:latin typeface="Barlow" panose="00000500000000000000" pitchFamily="2" charset="0"/>
            </a:endParaRPr>
          </a:p>
          <a:p>
            <a:r>
              <a:rPr lang="en-IN" sz="2400" dirty="0">
                <a:latin typeface="Barlow" panose="00000500000000000000" pitchFamily="2" charset="0"/>
              </a:rPr>
              <a:t>4. Integration with Other Technologies</a:t>
            </a:r>
          </a:p>
          <a:p>
            <a:endParaRPr lang="en-IN" sz="2400" dirty="0">
              <a:latin typeface="Barlow" panose="00000500000000000000" pitchFamily="2" charset="0"/>
            </a:endParaRPr>
          </a:p>
          <a:p>
            <a:r>
              <a:rPr lang="en-IN" sz="2400" dirty="0">
                <a:latin typeface="Barlow" panose="00000500000000000000" pitchFamily="2" charset="0"/>
              </a:rPr>
              <a:t>5. Ethical Considerations and Bias Mitigation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8F2B1C-1A33-C652-0D64-8C960F06F4DF}"/>
              </a:ext>
            </a:extLst>
          </p:cNvPr>
          <p:cNvSpPr txBox="1"/>
          <p:nvPr/>
        </p:nvSpPr>
        <p:spPr>
          <a:xfrm>
            <a:off x="4044463" y="723481"/>
            <a:ext cx="45047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dirty="0">
                <a:latin typeface="Lucida Bright" panose="02040602050505020304" pitchFamily="18" charset="0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3265123190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046FB5-1918-5882-043D-3B1D5C58C253}"/>
              </a:ext>
            </a:extLst>
          </p:cNvPr>
          <p:cNvSpPr txBox="1"/>
          <p:nvPr/>
        </p:nvSpPr>
        <p:spPr>
          <a:xfrm>
            <a:off x="371789" y="2682799"/>
            <a:ext cx="1124410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Barlow" panose="00000500000000000000" pitchFamily="2" charset="0"/>
              </a:rPr>
              <a:t>Gender recognition by voice AI models relies on acoustic and deep learning techniques to classify speakers based on voice features. </a:t>
            </a:r>
          </a:p>
          <a:p>
            <a:endParaRPr lang="en-IN" sz="2800" dirty="0">
              <a:latin typeface="Barlow" panose="00000500000000000000" pitchFamily="2" charset="0"/>
            </a:endParaRPr>
          </a:p>
          <a:p>
            <a:endParaRPr lang="en-IN" sz="2800" dirty="0">
              <a:latin typeface="Barlow" panose="00000500000000000000" pitchFamily="2" charset="0"/>
            </a:endParaRPr>
          </a:p>
          <a:p>
            <a:r>
              <a:rPr lang="en-IN" sz="2800" dirty="0">
                <a:latin typeface="Barlow" panose="00000500000000000000" pitchFamily="2" charset="0"/>
              </a:rPr>
              <a:t>However, ethical concerns and inclusivity remain key challenges in developing fair and unbiased systems.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E0DFA8-A604-5E66-567E-3E3087246A97}"/>
              </a:ext>
            </a:extLst>
          </p:cNvPr>
          <p:cNvSpPr txBox="1"/>
          <p:nvPr/>
        </p:nvSpPr>
        <p:spPr>
          <a:xfrm>
            <a:off x="4070445" y="728104"/>
            <a:ext cx="40511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dirty="0">
                <a:latin typeface="Lucida Bright" panose="020406020505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069502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2AB3CD-07EF-6142-4363-BF57EC325E7B}"/>
              </a:ext>
            </a:extLst>
          </p:cNvPr>
          <p:cNvSpPr txBox="1"/>
          <p:nvPr/>
        </p:nvSpPr>
        <p:spPr>
          <a:xfrm>
            <a:off x="655655" y="3118467"/>
            <a:ext cx="677007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Barlow" panose="00000500000000000000" pitchFamily="2" charset="0"/>
              </a:rPr>
              <a:t>Gender recognition from voice refers to the process of identifying a speaker's gender (male or female) based on the characteristics of their voice.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35003E-FEE0-08DD-83EC-9819DB3F818C}"/>
              </a:ext>
            </a:extLst>
          </p:cNvPr>
          <p:cNvSpPr txBox="1"/>
          <p:nvPr/>
        </p:nvSpPr>
        <p:spPr>
          <a:xfrm>
            <a:off x="655655" y="4497428"/>
            <a:ext cx="609432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Barlow" panose="00000500000000000000" pitchFamily="2" charset="0"/>
              </a:rPr>
              <a:t>This involves analysing various acoustic properties and patterns in the voice signal and using machine learning algorithms to classify the gender.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76D977-5DC1-61D6-DD25-9F1CCC88AB5C}"/>
              </a:ext>
            </a:extLst>
          </p:cNvPr>
          <p:cNvSpPr txBox="1"/>
          <p:nvPr/>
        </p:nvSpPr>
        <p:spPr>
          <a:xfrm>
            <a:off x="3327679" y="575468"/>
            <a:ext cx="53959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latin typeface="Lucida Bright" panose="02040602050505020304" pitchFamily="18" charset="0"/>
              </a:rPr>
              <a:t>INTRODUCTION</a:t>
            </a:r>
            <a:endParaRPr lang="en-IN" sz="2800" b="1" dirty="0">
              <a:latin typeface="Lucida Bright" panose="020406020505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C6EB6-BA88-64E5-BF7A-8C0DA9F8385C}"/>
              </a:ext>
            </a:extLst>
          </p:cNvPr>
          <p:cNvSpPr txBox="1"/>
          <p:nvPr/>
        </p:nvSpPr>
        <p:spPr>
          <a:xfrm>
            <a:off x="482321" y="2098962"/>
            <a:ext cx="54498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WHAT IS GENDER RECOGNITION?</a:t>
            </a:r>
          </a:p>
        </p:txBody>
      </p:sp>
    </p:spTree>
    <p:extLst>
      <p:ext uri="{BB962C8B-B14F-4D97-AF65-F5344CB8AC3E}">
        <p14:creationId xmlns:p14="http://schemas.microsoft.com/office/powerpoint/2010/main" val="3746856157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C93F81-ABED-B477-5331-F089818624CD}"/>
              </a:ext>
            </a:extLst>
          </p:cNvPr>
          <p:cNvSpPr txBox="1"/>
          <p:nvPr/>
        </p:nvSpPr>
        <p:spPr>
          <a:xfrm>
            <a:off x="894303" y="2411604"/>
            <a:ext cx="1072159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500" b="1" dirty="0">
                <a:solidFill>
                  <a:srgbClr val="FFC000"/>
                </a:solidFill>
                <a:latin typeface="Lucida Fax" panose="02060602050505020204" pitchFamily="18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6880079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D1F1501-1D73-A9BA-4FF6-52EBC89010B6}"/>
              </a:ext>
            </a:extLst>
          </p:cNvPr>
          <p:cNvSpPr txBox="1"/>
          <p:nvPr/>
        </p:nvSpPr>
        <p:spPr>
          <a:xfrm>
            <a:off x="303962" y="531201"/>
            <a:ext cx="10106129" cy="675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495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Lucida Bright" panose="02040602050505020304" pitchFamily="18" charset="0"/>
                <a:ea typeface="Barlow Medium" pitchFamily="34" charset="-122"/>
                <a:cs typeface="Barlow Medium" pitchFamily="34" charset="-120"/>
              </a:rPr>
              <a:t>How Does Voice Recognition Work</a:t>
            </a:r>
            <a:r>
              <a:rPr lang="en-US" sz="3600" dirty="0">
                <a:solidFill>
                  <a:srgbClr val="FFFFFF"/>
                </a:solidFill>
                <a:latin typeface="Lucida Bright" panose="02040602050505020304" pitchFamily="18" charset="0"/>
                <a:ea typeface="Barlow Medium" pitchFamily="34" charset="-122"/>
                <a:cs typeface="Barlow Medium" pitchFamily="34" charset="-120"/>
              </a:rPr>
              <a:t>?</a:t>
            </a:r>
            <a:endParaRPr lang="en-US" sz="3600" dirty="0">
              <a:latin typeface="Lucida Bright" panose="020406020505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787470-747E-9151-BF07-5BB888B9E2BD}"/>
              </a:ext>
            </a:extLst>
          </p:cNvPr>
          <p:cNvSpPr txBox="1"/>
          <p:nvPr/>
        </p:nvSpPr>
        <p:spPr>
          <a:xfrm>
            <a:off x="303963" y="1759110"/>
            <a:ext cx="6094324" cy="412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Barlow Medium" pitchFamily="34" charset="-120"/>
              </a:rPr>
              <a:t>Speech Capture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856B8A-EDB1-4900-B419-206C26C09C1B}"/>
              </a:ext>
            </a:extLst>
          </p:cNvPr>
          <p:cNvSpPr txBox="1"/>
          <p:nvPr/>
        </p:nvSpPr>
        <p:spPr>
          <a:xfrm>
            <a:off x="705898" y="2311316"/>
            <a:ext cx="6094324" cy="793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process begins by capturing sound through a microphone.</a:t>
            </a:r>
            <a:endParaRPr lang="en-US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1A556A-F1F2-ADBD-837F-D85E681E6FA0}"/>
              </a:ext>
            </a:extLst>
          </p:cNvPr>
          <p:cNvSpPr txBox="1"/>
          <p:nvPr/>
        </p:nvSpPr>
        <p:spPr>
          <a:xfrm>
            <a:off x="303963" y="3292946"/>
            <a:ext cx="6094324" cy="412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Barlow Medium" pitchFamily="34" charset="-120"/>
              </a:rPr>
              <a:t>Acoustic Modeling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37C354-63F8-39E9-3F50-FB949CB9F79C}"/>
              </a:ext>
            </a:extLst>
          </p:cNvPr>
          <p:cNvSpPr txBox="1"/>
          <p:nvPr/>
        </p:nvSpPr>
        <p:spPr>
          <a:xfrm>
            <a:off x="705898" y="3845152"/>
            <a:ext cx="60943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captured speech is transformed into a digital signal and analyzed for features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827FB9-FD76-5268-6C42-C1426CE0319A}"/>
              </a:ext>
            </a:extLst>
          </p:cNvPr>
          <p:cNvSpPr txBox="1"/>
          <p:nvPr/>
        </p:nvSpPr>
        <p:spPr>
          <a:xfrm>
            <a:off x="303963" y="4680413"/>
            <a:ext cx="6094324" cy="412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Barlow Medium" pitchFamily="34" charset="-120"/>
              </a:rPr>
              <a:t>Language Modeling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A7AF3E-089A-0E9C-AF02-ECF6F28D2617}"/>
              </a:ext>
            </a:extLst>
          </p:cNvPr>
          <p:cNvSpPr txBox="1"/>
          <p:nvPr/>
        </p:nvSpPr>
        <p:spPr>
          <a:xfrm>
            <a:off x="705898" y="5195234"/>
            <a:ext cx="6094324" cy="793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system predicts the most likely words based on the extracted features and grammatical rules.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0138750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158AEC-200D-9E20-F38B-51A9B4211BBD}"/>
              </a:ext>
            </a:extLst>
          </p:cNvPr>
          <p:cNvSpPr txBox="1"/>
          <p:nvPr/>
        </p:nvSpPr>
        <p:spPr>
          <a:xfrm>
            <a:off x="743579" y="1553029"/>
            <a:ext cx="1124410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1" dirty="0">
                <a:latin typeface="Barlow" panose="00000500000000000000" pitchFamily="2" charset="0"/>
              </a:rPr>
              <a:t>"What could be the reasons for my voice recognition software frequently misinterpreting my speech, and how can I improve its accuracy?"</a:t>
            </a:r>
          </a:p>
        </p:txBody>
      </p:sp>
      <p:pic>
        <p:nvPicPr>
          <p:cNvPr id="5" name="Picture 4" descr="A white microphone in a circle&#10;&#10;Description automatically generated">
            <a:extLst>
              <a:ext uri="{FF2B5EF4-FFF2-40B4-BE49-F238E27FC236}">
                <a16:creationId xmlns:a16="http://schemas.microsoft.com/office/drawing/2014/main" id="{E8D77DD1-5B56-0362-92B3-281D30B68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129" y="2703007"/>
            <a:ext cx="5443695" cy="362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04579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1CCB6F-3101-78C3-73E4-19D07CECBD3A}"/>
              </a:ext>
            </a:extLst>
          </p:cNvPr>
          <p:cNvSpPr txBox="1"/>
          <p:nvPr/>
        </p:nvSpPr>
        <p:spPr>
          <a:xfrm>
            <a:off x="2894348" y="673240"/>
            <a:ext cx="62023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latin typeface="Lucida Bright" panose="02040602050505020304" pitchFamily="18" charset="0"/>
              </a:rPr>
              <a:t>PROPOSED SOLUTION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028E03-EFFE-98A2-0E89-6FBCC7F0CD50}"/>
              </a:ext>
            </a:extLst>
          </p:cNvPr>
          <p:cNvSpPr txBox="1"/>
          <p:nvPr/>
        </p:nvSpPr>
        <p:spPr>
          <a:xfrm>
            <a:off x="422032" y="2228786"/>
            <a:ext cx="1054072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Step 1: Data Collection</a:t>
            </a:r>
          </a:p>
          <a:p>
            <a:endParaRPr lang="en-US" dirty="0"/>
          </a:p>
          <a:p>
            <a:r>
              <a:rPr lang="en-US" dirty="0"/>
              <a:t>Collect a dataset of voice samples from male and female speakers. </a:t>
            </a:r>
          </a:p>
          <a:p>
            <a:endParaRPr lang="en-US" dirty="0"/>
          </a:p>
          <a:p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Step 2: Preprocessing</a:t>
            </a:r>
          </a:p>
          <a:p>
            <a:endParaRPr lang="en-US" dirty="0"/>
          </a:p>
          <a:p>
            <a:r>
              <a:rPr lang="en-US" dirty="0"/>
              <a:t>Preprocess the voice samples to remove noise and normalize the audio.</a:t>
            </a:r>
          </a:p>
          <a:p>
            <a:endParaRPr lang="en-US" dirty="0"/>
          </a:p>
          <a:p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Step 3: Feature Extraction</a:t>
            </a:r>
          </a:p>
          <a:p>
            <a:endParaRPr lang="en-US" dirty="0"/>
          </a:p>
          <a:p>
            <a:r>
              <a:rPr lang="en-US" dirty="0"/>
              <a:t>Extract relevant features from the voice sample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714253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D91458-634D-9730-10BE-D33B7B64A25A}"/>
              </a:ext>
            </a:extLst>
          </p:cNvPr>
          <p:cNvSpPr txBox="1"/>
          <p:nvPr/>
        </p:nvSpPr>
        <p:spPr>
          <a:xfrm>
            <a:off x="424542" y="1189951"/>
            <a:ext cx="11342915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Step 4: Model Training</a:t>
            </a:r>
          </a:p>
          <a:p>
            <a:endParaRPr lang="en-IN" sz="2400" b="1" u="sng" dirty="0"/>
          </a:p>
          <a:p>
            <a:r>
              <a:rPr lang="en-IN" dirty="0"/>
              <a:t>Train a machine learning model using the extracted features and </a:t>
            </a:r>
            <a:r>
              <a:rPr lang="en-IN" dirty="0" err="1"/>
              <a:t>labeled</a:t>
            </a:r>
            <a:r>
              <a:rPr lang="en-IN" dirty="0"/>
              <a:t> data.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Step 5: Model Evaluation</a:t>
            </a:r>
          </a:p>
          <a:p>
            <a:endParaRPr lang="en-IN" dirty="0"/>
          </a:p>
          <a:p>
            <a:r>
              <a:rPr lang="en-IN" dirty="0"/>
              <a:t>Evaluate the model's performance using accuracy, precision, recall, and F1-score metrics.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Step 6: Deployment</a:t>
            </a:r>
          </a:p>
          <a:p>
            <a:endParaRPr lang="en-IN" dirty="0"/>
          </a:p>
          <a:p>
            <a:r>
              <a:rPr lang="en-IN" dirty="0"/>
              <a:t>Deploy the trained model to classify new voice samples as male or female.</a:t>
            </a:r>
          </a:p>
        </p:txBody>
      </p:sp>
    </p:spTree>
    <p:extLst>
      <p:ext uri="{BB962C8B-B14F-4D97-AF65-F5344CB8AC3E}">
        <p14:creationId xmlns:p14="http://schemas.microsoft.com/office/powerpoint/2010/main" val="200707067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B1D7C2-3DE6-42F0-0045-77E2DF1012D2}"/>
              </a:ext>
            </a:extLst>
          </p:cNvPr>
          <p:cNvSpPr txBox="1"/>
          <p:nvPr/>
        </p:nvSpPr>
        <p:spPr>
          <a:xfrm>
            <a:off x="3593745" y="462225"/>
            <a:ext cx="48638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dirty="0">
                <a:latin typeface="Lucida Bright" panose="02040602050505020304" pitchFamily="18" charset="0"/>
              </a:rPr>
              <a:t>METHODOLOGY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AAB0FD-2005-3789-BE18-CFD95398A52D}"/>
              </a:ext>
            </a:extLst>
          </p:cNvPr>
          <p:cNvSpPr txBox="1"/>
          <p:nvPr/>
        </p:nvSpPr>
        <p:spPr>
          <a:xfrm>
            <a:off x="434592" y="1535621"/>
            <a:ext cx="60943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1. Data Collection &amp; Preprocessing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53B3F9-8CCE-0A4D-5526-B12BE97218C0}"/>
              </a:ext>
            </a:extLst>
          </p:cNvPr>
          <p:cNvSpPr txBox="1"/>
          <p:nvPr/>
        </p:nvSpPr>
        <p:spPr>
          <a:xfrm>
            <a:off x="546583" y="2147415"/>
            <a:ext cx="6094324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lphaLcPeriod"/>
            </a:pP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Dataset </a:t>
            </a:r>
          </a:p>
          <a:p>
            <a:pPr marL="342900" indent="-342900">
              <a:buAutoNum type="alphaLcPeriod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Compilation Large datasets of voice recordings from diverse speakers are collected.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Labels are assigned based on the speaker’s self-identification</a:t>
            </a:r>
            <a:r>
              <a:rPr lang="en-IN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7BEBC9-B8F0-CE88-9C87-409C7918C42B}"/>
              </a:ext>
            </a:extLst>
          </p:cNvPr>
          <p:cNvSpPr txBox="1"/>
          <p:nvPr/>
        </p:nvSpPr>
        <p:spPr>
          <a:xfrm>
            <a:off x="546583" y="4291327"/>
            <a:ext cx="609432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b. Preprocessing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Filtering out background noise. Removing long pauses or non-speech segments.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Adjusting audio levels for consistency.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Standardizing the sample rate (e.g., 16kHz, 44.1kHz).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Splitting long recordings into smaller speech segments</a:t>
            </a:r>
          </a:p>
        </p:txBody>
      </p:sp>
    </p:spTree>
    <p:extLst>
      <p:ext uri="{BB962C8B-B14F-4D97-AF65-F5344CB8AC3E}">
        <p14:creationId xmlns:p14="http://schemas.microsoft.com/office/powerpoint/2010/main" val="1553747415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620D50-4B45-F282-878C-6CF9B5D5DD0C}"/>
              </a:ext>
            </a:extLst>
          </p:cNvPr>
          <p:cNvSpPr txBox="1"/>
          <p:nvPr/>
        </p:nvSpPr>
        <p:spPr>
          <a:xfrm>
            <a:off x="329502" y="957165"/>
            <a:ext cx="11532995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2. Feature Extraction</a:t>
            </a:r>
          </a:p>
          <a:p>
            <a:endParaRPr lang="en-IN" dirty="0"/>
          </a:p>
          <a:p>
            <a:r>
              <a:rPr lang="en-IN" dirty="0">
                <a:latin typeface="Barlow" panose="00000500000000000000" pitchFamily="2" charset="0"/>
              </a:rPr>
              <a:t>Key features are extracted from the voice signal to distinguish gender.</a:t>
            </a:r>
          </a:p>
          <a:p>
            <a:endParaRPr lang="en-IN" dirty="0"/>
          </a:p>
          <a:p>
            <a:pPr marL="342900" indent="-342900">
              <a:buAutoNum type="alphaLcPeriod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Acoustic Features </a:t>
            </a:r>
          </a:p>
          <a:p>
            <a:pPr marL="342900" indent="-342900">
              <a:buAutoNum type="alphaLcPeriod"/>
            </a:pPr>
            <a:endParaRPr lang="en-IN" sz="2400" dirty="0">
              <a:latin typeface="Barlow" panose="00000500000000000000" pitchFamily="2" charset="0"/>
              <a:ea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Pitch for Males will typically be lower(85-180 Hz), while females have a higher pitch (165-255 Hz).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Resonance frequencies in speech differ between genders.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It captures the vocal tract shape, which is crucial for gender differentiation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Measuring the voice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Represents variations in frequency and amplitude.</a:t>
            </a:r>
          </a:p>
          <a:p>
            <a:endParaRPr lang="en-IN" dirty="0"/>
          </a:p>
          <a:p>
            <a:r>
              <a:rPr lang="en-IN" dirty="0"/>
              <a:t>b</a:t>
            </a: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Prosodic &amp; Temporal Features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Speech rate, intonation patterns, and rhythm can provide additional clues about gender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4074633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67F511-0598-39F7-AF54-9B3645019A65}"/>
              </a:ext>
            </a:extLst>
          </p:cNvPr>
          <p:cNvSpPr txBox="1"/>
          <p:nvPr/>
        </p:nvSpPr>
        <p:spPr>
          <a:xfrm>
            <a:off x="490275" y="800243"/>
            <a:ext cx="10909999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/>
              <a:t>3</a:t>
            </a:r>
            <a:r>
              <a:rPr lang="en-IN" sz="2400" dirty="0"/>
              <a:t>.</a:t>
            </a:r>
            <a:r>
              <a:rPr lang="en-IN" sz="36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IN" sz="3200" dirty="0">
                <a:latin typeface="Cambria" panose="02040503050406030204" pitchFamily="18" charset="0"/>
                <a:ea typeface="Cambria" panose="02040503050406030204" pitchFamily="18" charset="0"/>
              </a:rPr>
              <a:t>Machine Learning / Deep Learning Model</a:t>
            </a:r>
          </a:p>
          <a:p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IN" dirty="0"/>
          </a:p>
          <a:p>
            <a:pPr marL="457200" indent="-457200">
              <a:buAutoNum type="alphaLcPeriod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Traditional Machine Learning Models</a:t>
            </a:r>
          </a:p>
          <a:p>
            <a:endParaRPr lang="en-IN" dirty="0">
              <a:latin typeface="Barlow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It is Effective for small datasets.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Uses decision trees for classification.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Used for probabilistic modelling of voice features</a:t>
            </a:r>
            <a:r>
              <a:rPr lang="en-IN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>
              <a:buAutoNum type="alphaLcPeriod"/>
            </a:pPr>
            <a:endParaRPr lang="en-IN" dirty="0"/>
          </a:p>
          <a:p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b</a:t>
            </a:r>
            <a:r>
              <a:rPr lang="en-IN" dirty="0"/>
              <a:t>. </a:t>
            </a: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Deep Learning Models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Used on spectrogram representations of speech.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Handles the sequential nature of voice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>
                <a:latin typeface="Barlow" panose="00000500000000000000" pitchFamily="2" charset="0"/>
              </a:rPr>
              <a:t>Advanced architectures trained on large-scale speech data</a:t>
            </a:r>
          </a:p>
        </p:txBody>
      </p:sp>
    </p:spTree>
    <p:extLst>
      <p:ext uri="{BB962C8B-B14F-4D97-AF65-F5344CB8AC3E}">
        <p14:creationId xmlns:p14="http://schemas.microsoft.com/office/powerpoint/2010/main" val="2942631049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267</TotalTime>
  <Words>1052</Words>
  <Application>Microsoft Office PowerPoint</Application>
  <PresentationFormat>Widescreen</PresentationFormat>
  <Paragraphs>202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Aptos</vt:lpstr>
      <vt:lpstr>Arial</vt:lpstr>
      <vt:lpstr>Barlow</vt:lpstr>
      <vt:lpstr>Cambria</vt:lpstr>
      <vt:lpstr>Century Gothic</vt:lpstr>
      <vt:lpstr>Lucida Bright</vt:lpstr>
      <vt:lpstr>Lucida Fax</vt:lpstr>
      <vt:lpstr>Wingdings 3</vt:lpstr>
      <vt:lpstr>Ion</vt:lpstr>
      <vt:lpstr>WELCOME!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Yuktha S</dc:creator>
  <cp:lastModifiedBy>Yuktha S</cp:lastModifiedBy>
  <cp:revision>1</cp:revision>
  <dcterms:created xsi:type="dcterms:W3CDTF">2025-02-01T06:44:59Z</dcterms:created>
  <dcterms:modified xsi:type="dcterms:W3CDTF">2025-02-08T03:46:21Z</dcterms:modified>
</cp:coreProperties>
</file>

<file path=docProps/thumbnail.jpeg>
</file>